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Poppins Light"/>
      <p:regular r:id="rId15"/>
    </p:embeddedFont>
    <p:embeddedFont>
      <p:font typeface="Poppins Light"/>
      <p:regular r:id="rId16"/>
    </p:embeddedFont>
    <p:embeddedFont>
      <p:font typeface="Poppins Light"/>
      <p:regular r:id="rId17"/>
    </p:embeddedFont>
    <p:embeddedFont>
      <p:font typeface="Poppins Light"/>
      <p:regular r:id="rId18"/>
    </p:embeddedFont>
    <p:embeddedFont>
      <p:font typeface="Roboto Light"/>
      <p:regular r:id="rId19"/>
    </p:embeddedFont>
    <p:embeddedFont>
      <p:font typeface="Roboto Light"/>
      <p:regular r:id="rId20"/>
    </p:embeddedFont>
    <p:embeddedFont>
      <p:font typeface="Roboto Light"/>
      <p:regular r:id="rId21"/>
    </p:embeddedFont>
    <p:embeddedFont>
      <p:font typeface="Roboto Light"/>
      <p:regular r:id="rId22"/>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 Id="rId21" Type="http://schemas.openxmlformats.org/officeDocument/2006/relationships/font" Target="fonts/font7.fntdata"/><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F2F3"/>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F2F3"/>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F2F2F3"/>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9.xml"/><Relationship Id="rId6"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337197"/>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Mumbai Indians vs. Gujarat Titans: Team Form &amp; Key Players</a:t>
            </a:r>
            <a:endParaRPr lang="en-US" sz="4450" dirty="0"/>
          </a:p>
        </p:txBody>
      </p:sp>
      <p:sp>
        <p:nvSpPr>
          <p:cNvPr id="4" name="Text 1"/>
          <p:cNvSpPr/>
          <p:nvPr/>
        </p:nvSpPr>
        <p:spPr>
          <a:xfrm>
            <a:off x="793790" y="4803696"/>
            <a:ext cx="7556421" cy="1088708"/>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Explore the latest form and key players shaping the thrilling Mumbai Indians vs. Gujarat Titans showdown. Get insights on winning streaks, star performers, and tactical battles that promise an exciting cricket encounter.</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170622"/>
            <a:ext cx="7556421" cy="1417558"/>
          </a:xfrm>
          <a:prstGeom prst="rect">
            <a:avLst/>
          </a:prstGeom>
          <a:noFill/>
          <a:ln/>
        </p:spPr>
        <p:txBody>
          <a:bodyPr wrap="squar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Mumbai Indians: The Winning Streak</a:t>
            </a:r>
            <a:endParaRPr lang="en-US" sz="4450" dirty="0"/>
          </a:p>
        </p:txBody>
      </p:sp>
      <p:sp>
        <p:nvSpPr>
          <p:cNvPr id="4" name="Shape 1"/>
          <p:cNvSpPr/>
          <p:nvPr/>
        </p:nvSpPr>
        <p:spPr>
          <a:xfrm>
            <a:off x="793790" y="2928342"/>
            <a:ext cx="510302" cy="510302"/>
          </a:xfrm>
          <a:prstGeom prst="roundRect">
            <a:avLst>
              <a:gd name="adj" fmla="val 18669"/>
            </a:avLst>
          </a:prstGeom>
          <a:solidFill>
            <a:srgbClr val="3D3D42"/>
          </a:solidFill>
          <a:ln w="7620">
            <a:solidFill>
              <a:srgbClr val="56565B"/>
            </a:solidFill>
            <a:prstDash val="solid"/>
          </a:ln>
        </p:spPr>
      </p:sp>
      <p:sp>
        <p:nvSpPr>
          <p:cNvPr id="5" name="Text 2"/>
          <p:cNvSpPr/>
          <p:nvPr/>
        </p:nvSpPr>
        <p:spPr>
          <a:xfrm>
            <a:off x="1530906" y="3006209"/>
            <a:ext cx="2899410" cy="708660"/>
          </a:xfrm>
          <a:prstGeom prst="rect">
            <a:avLst/>
          </a:prstGeom>
          <a:noFill/>
          <a:ln/>
        </p:spPr>
        <p:txBody>
          <a:bodyPr wrap="squar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Momentum with 6+ Consecutive Wins</a:t>
            </a:r>
            <a:endParaRPr lang="en-US" sz="2200" dirty="0"/>
          </a:p>
        </p:txBody>
      </p:sp>
      <p:sp>
        <p:nvSpPr>
          <p:cNvPr id="6" name="Text 3"/>
          <p:cNvSpPr/>
          <p:nvPr/>
        </p:nvSpPr>
        <p:spPr>
          <a:xfrm>
            <a:off x="1530906" y="3850958"/>
            <a:ext cx="2899410"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MI's cohesive gameplay and strategic tweaks have fueled their winning streak, building strong team confidence.</a:t>
            </a:r>
            <a:endParaRPr lang="en-US" sz="1750" dirty="0"/>
          </a:p>
        </p:txBody>
      </p:sp>
      <p:sp>
        <p:nvSpPr>
          <p:cNvPr id="7" name="Shape 4"/>
          <p:cNvSpPr/>
          <p:nvPr/>
        </p:nvSpPr>
        <p:spPr>
          <a:xfrm>
            <a:off x="4713803" y="2928342"/>
            <a:ext cx="510302" cy="510302"/>
          </a:xfrm>
          <a:prstGeom prst="roundRect">
            <a:avLst>
              <a:gd name="adj" fmla="val 18669"/>
            </a:avLst>
          </a:prstGeom>
          <a:solidFill>
            <a:srgbClr val="3D3D42"/>
          </a:solidFill>
          <a:ln w="7620">
            <a:solidFill>
              <a:srgbClr val="56565B"/>
            </a:solidFill>
            <a:prstDash val="solid"/>
          </a:ln>
        </p:spPr>
      </p:sp>
      <p:sp>
        <p:nvSpPr>
          <p:cNvPr id="8" name="Text 5"/>
          <p:cNvSpPr/>
          <p:nvPr/>
        </p:nvSpPr>
        <p:spPr>
          <a:xfrm>
            <a:off x="5450919" y="3006209"/>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Key Moments</a:t>
            </a:r>
            <a:endParaRPr lang="en-US" sz="2200" dirty="0"/>
          </a:p>
        </p:txBody>
      </p:sp>
      <p:sp>
        <p:nvSpPr>
          <p:cNvPr id="9" name="Text 6"/>
          <p:cNvSpPr/>
          <p:nvPr/>
        </p:nvSpPr>
        <p:spPr>
          <a:xfrm>
            <a:off x="5450919" y="3496627"/>
            <a:ext cx="2899410" cy="1814513"/>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Last matches featured nail-biting finishes and commanding wins, showcasing resilience and skill.</a:t>
            </a:r>
            <a:endParaRPr lang="en-US" sz="1750" dirty="0"/>
          </a:p>
        </p:txBody>
      </p:sp>
      <p:sp>
        <p:nvSpPr>
          <p:cNvPr id="10" name="Shape 7"/>
          <p:cNvSpPr/>
          <p:nvPr/>
        </p:nvSpPr>
        <p:spPr>
          <a:xfrm>
            <a:off x="793790" y="5764768"/>
            <a:ext cx="510302" cy="510302"/>
          </a:xfrm>
          <a:prstGeom prst="roundRect">
            <a:avLst>
              <a:gd name="adj" fmla="val 18669"/>
            </a:avLst>
          </a:prstGeom>
          <a:solidFill>
            <a:srgbClr val="3D3D42"/>
          </a:solidFill>
          <a:ln w="7620">
            <a:solidFill>
              <a:srgbClr val="56565B"/>
            </a:solidFill>
            <a:prstDash val="solid"/>
          </a:ln>
        </p:spPr>
      </p:sp>
      <p:sp>
        <p:nvSpPr>
          <p:cNvPr id="11" name="Text 8"/>
          <p:cNvSpPr/>
          <p:nvPr/>
        </p:nvSpPr>
        <p:spPr>
          <a:xfrm>
            <a:off x="1530906" y="5842635"/>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Recent Scores</a:t>
            </a:r>
            <a:endParaRPr lang="en-US" sz="2200" dirty="0"/>
          </a:p>
        </p:txBody>
      </p:sp>
      <p:sp>
        <p:nvSpPr>
          <p:cNvPr id="12" name="Text 9"/>
          <p:cNvSpPr/>
          <p:nvPr/>
        </p:nvSpPr>
        <p:spPr>
          <a:xfrm>
            <a:off x="1530906" y="6333053"/>
            <a:ext cx="6819305"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Strong batting totals complemented by disciplined bowling, shaping victories and controlling matches.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181344"/>
            <a:ext cx="6714173" cy="708779"/>
          </a:xfrm>
          <a:prstGeom prst="rect">
            <a:avLst/>
          </a:prstGeom>
          <a:noFill/>
          <a:ln/>
        </p:spPr>
        <p:txBody>
          <a:bodyPr wrap="non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MI's Batting Powerhouse</a:t>
            </a:r>
            <a:endParaRPr lang="en-US" sz="4450" dirty="0"/>
          </a:p>
        </p:txBody>
      </p:sp>
      <p:sp>
        <p:nvSpPr>
          <p:cNvPr id="3" name="Text 1"/>
          <p:cNvSpPr/>
          <p:nvPr/>
        </p:nvSpPr>
        <p:spPr>
          <a:xfrm>
            <a:off x="793790" y="3457099"/>
            <a:ext cx="2845594" cy="708660"/>
          </a:xfrm>
          <a:prstGeom prst="rect">
            <a:avLst/>
          </a:prstGeom>
          <a:noFill/>
          <a:ln/>
        </p:spPr>
        <p:txBody>
          <a:bodyPr wrap="square" lIns="0" tIns="0" rIns="0" bIns="0" rtlCol="0" anchor="t"/>
          <a:lstStyle/>
          <a:p>
            <a:pPr algn="l" indent="0" marL="0">
              <a:lnSpc>
                <a:spcPts val="2750"/>
              </a:lnSpc>
              <a:buNone/>
            </a:pPr>
            <a:r>
              <a:rPr lang="en-US" sz="2200" dirty="0">
                <a:solidFill>
                  <a:srgbClr val="F2F2F3"/>
                </a:solidFill>
                <a:latin typeface="Poppins Light" pitchFamily="34" charset="0"/>
                <a:ea typeface="Poppins Light" pitchFamily="34" charset="-122"/>
                <a:cs typeface="Poppins Light" pitchFamily="34" charset="-120"/>
              </a:rPr>
              <a:t>Captain Hardik Pandya</a:t>
            </a:r>
            <a:endParaRPr lang="en-US" sz="2200" dirty="0"/>
          </a:p>
        </p:txBody>
      </p:sp>
      <p:sp>
        <p:nvSpPr>
          <p:cNvPr id="4" name="Text 2"/>
          <p:cNvSpPr/>
          <p:nvPr/>
        </p:nvSpPr>
        <p:spPr>
          <a:xfrm>
            <a:off x="793790" y="4392573"/>
            <a:ext cx="2845594"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Leads with aggressive form and sharp decision-making, pivotal in setting the tone at the crease.</a:t>
            </a:r>
            <a:endParaRPr lang="en-US" sz="1750" dirty="0"/>
          </a:p>
        </p:txBody>
      </p:sp>
      <p:sp>
        <p:nvSpPr>
          <p:cNvPr id="5" name="Text 3"/>
          <p:cNvSpPr/>
          <p:nvPr/>
        </p:nvSpPr>
        <p:spPr>
          <a:xfrm>
            <a:off x="4200406" y="3457099"/>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2F3"/>
                </a:solidFill>
                <a:latin typeface="Poppins Light" pitchFamily="34" charset="0"/>
                <a:ea typeface="Poppins Light" pitchFamily="34" charset="-122"/>
                <a:cs typeface="Poppins Light" pitchFamily="34" charset="-120"/>
              </a:rPr>
              <a:t>Rohit Sharma</a:t>
            </a:r>
            <a:endParaRPr lang="en-US" sz="2200" dirty="0"/>
          </a:p>
        </p:txBody>
      </p:sp>
      <p:sp>
        <p:nvSpPr>
          <p:cNvPr id="6" name="Text 4"/>
          <p:cNvSpPr/>
          <p:nvPr/>
        </p:nvSpPr>
        <p:spPr>
          <a:xfrm>
            <a:off x="4200406" y="4038243"/>
            <a:ext cx="2845594"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Brings vast experience and stability as an opener, consistently impacting innings early on.</a:t>
            </a:r>
            <a:endParaRPr lang="en-US" sz="1750" dirty="0"/>
          </a:p>
        </p:txBody>
      </p:sp>
      <p:sp>
        <p:nvSpPr>
          <p:cNvPr id="7" name="Text 5"/>
          <p:cNvSpPr/>
          <p:nvPr/>
        </p:nvSpPr>
        <p:spPr>
          <a:xfrm>
            <a:off x="7607022" y="3457099"/>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2F3"/>
                </a:solidFill>
                <a:latin typeface="Poppins Light" pitchFamily="34" charset="0"/>
                <a:ea typeface="Poppins Light" pitchFamily="34" charset="-122"/>
                <a:cs typeface="Poppins Light" pitchFamily="34" charset="-120"/>
              </a:rPr>
              <a:t>Suryakumar Yadav</a:t>
            </a:r>
            <a:endParaRPr lang="en-US" sz="2200" dirty="0"/>
          </a:p>
        </p:txBody>
      </p:sp>
      <p:sp>
        <p:nvSpPr>
          <p:cNvPr id="8" name="Text 6"/>
          <p:cNvSpPr/>
          <p:nvPr/>
        </p:nvSpPr>
        <p:spPr>
          <a:xfrm>
            <a:off x="7607022" y="4038243"/>
            <a:ext cx="2845594"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Third highest run-scorer this IPL with over 475 runs, anchoring the middle order effectively.</a:t>
            </a:r>
            <a:endParaRPr lang="en-US" sz="1750" dirty="0"/>
          </a:p>
        </p:txBody>
      </p:sp>
      <p:sp>
        <p:nvSpPr>
          <p:cNvPr id="9" name="Text 7"/>
          <p:cNvSpPr/>
          <p:nvPr/>
        </p:nvSpPr>
        <p:spPr>
          <a:xfrm>
            <a:off x="11013638" y="3457099"/>
            <a:ext cx="2845594" cy="708660"/>
          </a:xfrm>
          <a:prstGeom prst="rect">
            <a:avLst/>
          </a:prstGeom>
          <a:noFill/>
          <a:ln/>
        </p:spPr>
        <p:txBody>
          <a:bodyPr wrap="square" lIns="0" tIns="0" rIns="0" bIns="0" rtlCol="0" anchor="t"/>
          <a:lstStyle/>
          <a:p>
            <a:pPr algn="l" indent="0" marL="0">
              <a:lnSpc>
                <a:spcPts val="2750"/>
              </a:lnSpc>
              <a:buNone/>
            </a:pPr>
            <a:r>
              <a:rPr lang="en-US" sz="2200" dirty="0">
                <a:solidFill>
                  <a:srgbClr val="F2F2F3"/>
                </a:solidFill>
                <a:latin typeface="Poppins Light" pitchFamily="34" charset="0"/>
                <a:ea typeface="Poppins Light" pitchFamily="34" charset="-122"/>
                <a:cs typeface="Poppins Light" pitchFamily="34" charset="-120"/>
              </a:rPr>
              <a:t>Ishan Kishan &amp; Tilak Varma</a:t>
            </a:r>
            <a:endParaRPr lang="en-US" sz="2200" dirty="0"/>
          </a:p>
        </p:txBody>
      </p:sp>
      <p:sp>
        <p:nvSpPr>
          <p:cNvPr id="10" name="Text 8"/>
          <p:cNvSpPr/>
          <p:nvPr/>
        </p:nvSpPr>
        <p:spPr>
          <a:xfrm>
            <a:off x="11013638" y="4392573"/>
            <a:ext cx="2845594"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Fast scoring batsmen enhancing team firepower with strong strike rates and reliable averages.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553647"/>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MI's Bowling Attack</a:t>
            </a:r>
            <a:endParaRPr lang="en-US" sz="4450" dirty="0"/>
          </a:p>
        </p:txBody>
      </p:sp>
      <p:sp>
        <p:nvSpPr>
          <p:cNvPr id="3" name="Shape 1"/>
          <p:cNvSpPr/>
          <p:nvPr/>
        </p:nvSpPr>
        <p:spPr>
          <a:xfrm>
            <a:off x="793790" y="2716054"/>
            <a:ext cx="6408063" cy="1685092"/>
          </a:xfrm>
          <a:prstGeom prst="roundRect">
            <a:avLst>
              <a:gd name="adj" fmla="val 5654"/>
            </a:avLst>
          </a:prstGeom>
          <a:solidFill>
            <a:srgbClr val="3D3D42"/>
          </a:solidFill>
          <a:ln w="7620">
            <a:solidFill>
              <a:srgbClr val="56565B"/>
            </a:solidFill>
            <a:prstDash val="solid"/>
          </a:ln>
        </p:spPr>
      </p:sp>
      <p:sp>
        <p:nvSpPr>
          <p:cNvPr id="4" name="Text 2"/>
          <p:cNvSpPr/>
          <p:nvPr/>
        </p:nvSpPr>
        <p:spPr>
          <a:xfrm>
            <a:off x="1028224" y="2950488"/>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Jasprit Bumrah</a:t>
            </a:r>
            <a:endParaRPr lang="en-US" sz="2200" dirty="0"/>
          </a:p>
        </p:txBody>
      </p:sp>
      <p:sp>
        <p:nvSpPr>
          <p:cNvPr id="5" name="Text 3"/>
          <p:cNvSpPr/>
          <p:nvPr/>
        </p:nvSpPr>
        <p:spPr>
          <a:xfrm>
            <a:off x="1028224" y="3440906"/>
            <a:ext cx="5939195"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Excellent economy rate, crucial wicket-taker with consistency in every match.</a:t>
            </a:r>
            <a:endParaRPr lang="en-US" sz="1750" dirty="0"/>
          </a:p>
        </p:txBody>
      </p:sp>
      <p:sp>
        <p:nvSpPr>
          <p:cNvPr id="6" name="Shape 4"/>
          <p:cNvSpPr/>
          <p:nvPr/>
        </p:nvSpPr>
        <p:spPr>
          <a:xfrm>
            <a:off x="7428667" y="2716054"/>
            <a:ext cx="6408063" cy="1685092"/>
          </a:xfrm>
          <a:prstGeom prst="roundRect">
            <a:avLst>
              <a:gd name="adj" fmla="val 5654"/>
            </a:avLst>
          </a:prstGeom>
          <a:solidFill>
            <a:srgbClr val="3D3D42"/>
          </a:solidFill>
          <a:ln w="7620">
            <a:solidFill>
              <a:srgbClr val="56565B"/>
            </a:solidFill>
            <a:prstDash val="solid"/>
          </a:ln>
        </p:spPr>
      </p:sp>
      <p:sp>
        <p:nvSpPr>
          <p:cNvPr id="7" name="Text 5"/>
          <p:cNvSpPr/>
          <p:nvPr/>
        </p:nvSpPr>
        <p:spPr>
          <a:xfrm>
            <a:off x="7663101" y="2950488"/>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Trent Boult</a:t>
            </a:r>
            <a:endParaRPr lang="en-US" sz="2200" dirty="0"/>
          </a:p>
        </p:txBody>
      </p:sp>
      <p:sp>
        <p:nvSpPr>
          <p:cNvPr id="8" name="Text 6"/>
          <p:cNvSpPr/>
          <p:nvPr/>
        </p:nvSpPr>
        <p:spPr>
          <a:xfrm>
            <a:off x="7663101" y="3440906"/>
            <a:ext cx="5939195"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Leading with 16 wickets; impressive strike rate leveraging swing and pace skills.</a:t>
            </a:r>
            <a:endParaRPr lang="en-US" sz="1750" dirty="0"/>
          </a:p>
        </p:txBody>
      </p:sp>
      <p:sp>
        <p:nvSpPr>
          <p:cNvPr id="9" name="Shape 7"/>
          <p:cNvSpPr/>
          <p:nvPr/>
        </p:nvSpPr>
        <p:spPr>
          <a:xfrm>
            <a:off x="793790" y="4627959"/>
            <a:ext cx="6408063" cy="2047994"/>
          </a:xfrm>
          <a:prstGeom prst="roundRect">
            <a:avLst>
              <a:gd name="adj" fmla="val 4652"/>
            </a:avLst>
          </a:prstGeom>
          <a:solidFill>
            <a:srgbClr val="3D3D42"/>
          </a:solidFill>
          <a:ln w="7620">
            <a:solidFill>
              <a:srgbClr val="56565B"/>
            </a:solidFill>
            <a:prstDash val="solid"/>
          </a:ln>
        </p:spPr>
      </p:sp>
      <p:sp>
        <p:nvSpPr>
          <p:cNvPr id="10" name="Text 8"/>
          <p:cNvSpPr/>
          <p:nvPr/>
        </p:nvSpPr>
        <p:spPr>
          <a:xfrm>
            <a:off x="1028224" y="486239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All-rounder Support</a:t>
            </a:r>
            <a:endParaRPr lang="en-US" sz="2200" dirty="0"/>
          </a:p>
        </p:txBody>
      </p:sp>
      <p:sp>
        <p:nvSpPr>
          <p:cNvPr id="11" name="Text 9"/>
          <p:cNvSpPr/>
          <p:nvPr/>
        </p:nvSpPr>
        <p:spPr>
          <a:xfrm>
            <a:off x="1028224" y="5352812"/>
            <a:ext cx="5939195" cy="1088708"/>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Hardik Pandya and Romario Shepherd provide vital breakthroughs and contain runs both early and in death overs.</a:t>
            </a:r>
            <a:endParaRPr lang="en-US" sz="1750" dirty="0"/>
          </a:p>
        </p:txBody>
      </p:sp>
      <p:sp>
        <p:nvSpPr>
          <p:cNvPr id="12" name="Shape 10"/>
          <p:cNvSpPr/>
          <p:nvPr/>
        </p:nvSpPr>
        <p:spPr>
          <a:xfrm>
            <a:off x="7428667" y="4627959"/>
            <a:ext cx="6408063" cy="2047994"/>
          </a:xfrm>
          <a:prstGeom prst="roundRect">
            <a:avLst>
              <a:gd name="adj" fmla="val 4652"/>
            </a:avLst>
          </a:prstGeom>
          <a:solidFill>
            <a:srgbClr val="3D3D42"/>
          </a:solidFill>
          <a:ln w="7620">
            <a:solidFill>
              <a:srgbClr val="56565B"/>
            </a:solidFill>
            <a:prstDash val="solid"/>
          </a:ln>
        </p:spPr>
      </p:sp>
      <p:sp>
        <p:nvSpPr>
          <p:cNvPr id="13" name="Text 11"/>
          <p:cNvSpPr/>
          <p:nvPr/>
        </p:nvSpPr>
        <p:spPr>
          <a:xfrm>
            <a:off x="7663101" y="486239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Bowling Stats</a:t>
            </a:r>
            <a:endParaRPr lang="en-US" sz="2200" dirty="0"/>
          </a:p>
        </p:txBody>
      </p:sp>
      <p:sp>
        <p:nvSpPr>
          <p:cNvPr id="14" name="Text 12"/>
          <p:cNvSpPr/>
          <p:nvPr/>
        </p:nvSpPr>
        <p:spPr>
          <a:xfrm>
            <a:off x="7663101" y="5352812"/>
            <a:ext cx="5939195"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Strong team averages in powerplay and death overs underpin tight control over scoring rates.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523649"/>
            <a:ext cx="11113889" cy="708779"/>
          </a:xfrm>
          <a:prstGeom prst="rect">
            <a:avLst/>
          </a:prstGeom>
          <a:noFill/>
          <a:ln/>
        </p:spPr>
        <p:txBody>
          <a:bodyPr wrap="non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Gujarat Titans: Strengths and Strategies</a:t>
            </a:r>
            <a:endParaRPr lang="en-US" sz="4450" dirty="0"/>
          </a:p>
        </p:txBody>
      </p:sp>
      <p:sp>
        <p:nvSpPr>
          <p:cNvPr id="3" name="Shape 1"/>
          <p:cNvSpPr/>
          <p:nvPr/>
        </p:nvSpPr>
        <p:spPr>
          <a:xfrm>
            <a:off x="793790" y="3686056"/>
            <a:ext cx="510302" cy="510302"/>
          </a:xfrm>
          <a:prstGeom prst="roundRect">
            <a:avLst>
              <a:gd name="adj" fmla="val 18669"/>
            </a:avLst>
          </a:prstGeom>
          <a:solidFill>
            <a:srgbClr val="3D3D42"/>
          </a:solidFill>
          <a:ln w="7620">
            <a:solidFill>
              <a:srgbClr val="56565B"/>
            </a:solidFill>
            <a:prstDash val="solid"/>
          </a:ln>
        </p:spPr>
      </p:sp>
      <p:sp>
        <p:nvSpPr>
          <p:cNvPr id="4" name="Text 2"/>
          <p:cNvSpPr/>
          <p:nvPr/>
        </p:nvSpPr>
        <p:spPr>
          <a:xfrm>
            <a:off x="1530906" y="376392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Balanced Squad</a:t>
            </a:r>
            <a:endParaRPr lang="en-US" sz="2200" dirty="0"/>
          </a:p>
        </p:txBody>
      </p:sp>
      <p:sp>
        <p:nvSpPr>
          <p:cNvPr id="5" name="Text 3"/>
          <p:cNvSpPr/>
          <p:nvPr/>
        </p:nvSpPr>
        <p:spPr>
          <a:xfrm>
            <a:off x="1530906" y="4254341"/>
            <a:ext cx="3421499"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GT combines solid batting depth with disciplined bowling to challenge opponents across formats.</a:t>
            </a:r>
            <a:endParaRPr lang="en-US" sz="1750" dirty="0"/>
          </a:p>
        </p:txBody>
      </p:sp>
      <p:sp>
        <p:nvSpPr>
          <p:cNvPr id="6" name="Shape 4"/>
          <p:cNvSpPr/>
          <p:nvPr/>
        </p:nvSpPr>
        <p:spPr>
          <a:xfrm>
            <a:off x="5235893" y="3686056"/>
            <a:ext cx="510302" cy="510302"/>
          </a:xfrm>
          <a:prstGeom prst="roundRect">
            <a:avLst>
              <a:gd name="adj" fmla="val 18669"/>
            </a:avLst>
          </a:prstGeom>
          <a:solidFill>
            <a:srgbClr val="3D3D42"/>
          </a:solidFill>
          <a:ln w="7620">
            <a:solidFill>
              <a:srgbClr val="56565B"/>
            </a:solidFill>
            <a:prstDash val="solid"/>
          </a:ln>
        </p:spPr>
      </p:sp>
      <p:sp>
        <p:nvSpPr>
          <p:cNvPr id="7" name="Text 5"/>
          <p:cNvSpPr/>
          <p:nvPr/>
        </p:nvSpPr>
        <p:spPr>
          <a:xfrm>
            <a:off x="5973008" y="376392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Fielding Excellence</a:t>
            </a:r>
            <a:endParaRPr lang="en-US" sz="2200" dirty="0"/>
          </a:p>
        </p:txBody>
      </p:sp>
      <p:sp>
        <p:nvSpPr>
          <p:cNvPr id="8" name="Text 6"/>
          <p:cNvSpPr/>
          <p:nvPr/>
        </p:nvSpPr>
        <p:spPr>
          <a:xfrm>
            <a:off x="5973008" y="4254341"/>
            <a:ext cx="3421499" cy="1088708"/>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Known for sharp and agile fielders who create pressure and crucial run-outs.</a:t>
            </a:r>
            <a:endParaRPr lang="en-US" sz="1750" dirty="0"/>
          </a:p>
        </p:txBody>
      </p:sp>
      <p:sp>
        <p:nvSpPr>
          <p:cNvPr id="9" name="Shape 7"/>
          <p:cNvSpPr/>
          <p:nvPr/>
        </p:nvSpPr>
        <p:spPr>
          <a:xfrm>
            <a:off x="9677995" y="3686056"/>
            <a:ext cx="510302" cy="510302"/>
          </a:xfrm>
          <a:prstGeom prst="roundRect">
            <a:avLst>
              <a:gd name="adj" fmla="val 18669"/>
            </a:avLst>
          </a:prstGeom>
          <a:solidFill>
            <a:srgbClr val="3D3D42"/>
          </a:solidFill>
          <a:ln w="7620">
            <a:solidFill>
              <a:srgbClr val="56565B"/>
            </a:solidFill>
            <a:prstDash val="solid"/>
          </a:ln>
        </p:spPr>
      </p:sp>
      <p:sp>
        <p:nvSpPr>
          <p:cNvPr id="10" name="Text 8"/>
          <p:cNvSpPr/>
          <p:nvPr/>
        </p:nvSpPr>
        <p:spPr>
          <a:xfrm>
            <a:off x="10415111" y="376392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Strategies</a:t>
            </a:r>
            <a:endParaRPr lang="en-US" sz="2200" dirty="0"/>
          </a:p>
        </p:txBody>
      </p:sp>
      <p:sp>
        <p:nvSpPr>
          <p:cNvPr id="11" name="Text 9"/>
          <p:cNvSpPr/>
          <p:nvPr/>
        </p:nvSpPr>
        <p:spPr>
          <a:xfrm>
            <a:off x="10415111" y="4254341"/>
            <a:ext cx="3421499" cy="1451610"/>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Employ aggressive powerplay tactics and flexible bowling rotations to adapt to match situations.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2539960"/>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000000"/>
                </a:solidFill>
                <a:latin typeface="Poppins Light" pitchFamily="34" charset="0"/>
                <a:ea typeface="Poppins Light" pitchFamily="34" charset="-122"/>
                <a:cs typeface="Poppins Light" pitchFamily="34" charset="-120"/>
              </a:rPr>
              <a:t>GT's Key Batsmen</a:t>
            </a:r>
            <a:endParaRPr lang="en-US" sz="4450" dirty="0"/>
          </a:p>
        </p:txBody>
      </p:sp>
      <p:sp>
        <p:nvSpPr>
          <p:cNvPr id="3" name="Text 1"/>
          <p:cNvSpPr/>
          <p:nvPr/>
        </p:nvSpPr>
        <p:spPr>
          <a:xfrm>
            <a:off x="793790" y="3815715"/>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Poppins Light" pitchFamily="34" charset="0"/>
                <a:ea typeface="Poppins Light" pitchFamily="34" charset="-122"/>
                <a:cs typeface="Poppins Light" pitchFamily="34" charset="-120"/>
              </a:rPr>
              <a:t>Opening Pair</a:t>
            </a:r>
            <a:endParaRPr lang="en-US" sz="2200" dirty="0"/>
          </a:p>
        </p:txBody>
      </p:sp>
      <p:sp>
        <p:nvSpPr>
          <p:cNvPr id="4" name="Text 2"/>
          <p:cNvSpPr/>
          <p:nvPr/>
        </p:nvSpPr>
        <p:spPr>
          <a:xfrm>
            <a:off x="793790" y="4396859"/>
            <a:ext cx="3978116" cy="108870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Roboto Light" pitchFamily="34" charset="0"/>
                <a:ea typeface="Roboto Light" pitchFamily="34" charset="-122"/>
                <a:cs typeface="Roboto Light" pitchFamily="34" charset="-120"/>
              </a:rPr>
              <a:t>Dynamic openers setting brisk starts with high strike rates and boundary hitting.</a:t>
            </a:r>
            <a:endParaRPr lang="en-US" sz="1750" dirty="0"/>
          </a:p>
        </p:txBody>
      </p:sp>
      <p:sp>
        <p:nvSpPr>
          <p:cNvPr id="5" name="Text 3"/>
          <p:cNvSpPr/>
          <p:nvPr/>
        </p:nvSpPr>
        <p:spPr>
          <a:xfrm>
            <a:off x="5332928" y="3815715"/>
            <a:ext cx="3002042"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Poppins Light" pitchFamily="34" charset="0"/>
                <a:ea typeface="Poppins Light" pitchFamily="34" charset="-122"/>
                <a:cs typeface="Poppins Light" pitchFamily="34" charset="-120"/>
              </a:rPr>
              <a:t>Middle-order Stability</a:t>
            </a:r>
            <a:endParaRPr lang="en-US" sz="2200" dirty="0"/>
          </a:p>
        </p:txBody>
      </p:sp>
      <p:sp>
        <p:nvSpPr>
          <p:cNvPr id="6" name="Text 4"/>
          <p:cNvSpPr/>
          <p:nvPr/>
        </p:nvSpPr>
        <p:spPr>
          <a:xfrm>
            <a:off x="5332928" y="4396859"/>
            <a:ext cx="3978116" cy="108870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Roboto Light" pitchFamily="34" charset="0"/>
                <a:ea typeface="Roboto Light" pitchFamily="34" charset="-122"/>
                <a:cs typeface="Roboto Light" pitchFamily="34" charset="-120"/>
              </a:rPr>
              <a:t>Experienced players anchoring innings and accelerating scoring in crucial phases.</a:t>
            </a:r>
            <a:endParaRPr lang="en-US" sz="1750" dirty="0"/>
          </a:p>
        </p:txBody>
      </p:sp>
      <p:sp>
        <p:nvSpPr>
          <p:cNvPr id="7" name="Text 5"/>
          <p:cNvSpPr/>
          <p:nvPr/>
        </p:nvSpPr>
        <p:spPr>
          <a:xfrm>
            <a:off x="9872067" y="3815715"/>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Poppins Light" pitchFamily="34" charset="0"/>
                <a:ea typeface="Poppins Light" pitchFamily="34" charset="-122"/>
                <a:cs typeface="Poppins Light" pitchFamily="34" charset="-120"/>
              </a:rPr>
              <a:t>Finishing Power</a:t>
            </a:r>
            <a:endParaRPr lang="en-US" sz="2200" dirty="0"/>
          </a:p>
        </p:txBody>
      </p:sp>
      <p:sp>
        <p:nvSpPr>
          <p:cNvPr id="8" name="Text 6"/>
          <p:cNvSpPr/>
          <p:nvPr/>
        </p:nvSpPr>
        <p:spPr>
          <a:xfrm>
            <a:off x="9872067" y="4396859"/>
            <a:ext cx="3978116" cy="108870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Roboto Light" pitchFamily="34" charset="0"/>
                <a:ea typeface="Roboto Light" pitchFamily="34" charset="-122"/>
                <a:cs typeface="Roboto Light" pitchFamily="34" charset="-120"/>
              </a:rPr>
              <a:t>Key finishers known for managing pressure and executing big hits in final overs.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610320"/>
            <a:ext cx="7005638" cy="708779"/>
          </a:xfrm>
          <a:prstGeom prst="rect">
            <a:avLst/>
          </a:prstGeom>
          <a:noFill/>
          <a:ln/>
        </p:spPr>
        <p:txBody>
          <a:bodyPr wrap="non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GT's Bowling Department</a:t>
            </a:r>
            <a:endParaRPr lang="en-US" sz="4450" dirty="0"/>
          </a:p>
        </p:txBody>
      </p:sp>
      <p:sp>
        <p:nvSpPr>
          <p:cNvPr id="4" name="Shape 1"/>
          <p:cNvSpPr/>
          <p:nvPr/>
        </p:nvSpPr>
        <p:spPr>
          <a:xfrm>
            <a:off x="793790" y="2659261"/>
            <a:ext cx="3664863" cy="2047994"/>
          </a:xfrm>
          <a:prstGeom prst="roundRect">
            <a:avLst>
              <a:gd name="adj" fmla="val 4652"/>
            </a:avLst>
          </a:prstGeom>
          <a:solidFill>
            <a:srgbClr val="3D3D42"/>
          </a:solidFill>
          <a:ln w="7620">
            <a:solidFill>
              <a:srgbClr val="56565B"/>
            </a:solidFill>
            <a:prstDash val="solid"/>
          </a:ln>
        </p:spPr>
      </p:sp>
      <p:sp>
        <p:nvSpPr>
          <p:cNvPr id="5" name="Text 2"/>
          <p:cNvSpPr/>
          <p:nvPr/>
        </p:nvSpPr>
        <p:spPr>
          <a:xfrm>
            <a:off x="1028224" y="2893695"/>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Strike Bowlers</a:t>
            </a:r>
            <a:endParaRPr lang="en-US" sz="2200" dirty="0"/>
          </a:p>
        </p:txBody>
      </p:sp>
      <p:sp>
        <p:nvSpPr>
          <p:cNvPr id="6" name="Text 3"/>
          <p:cNvSpPr/>
          <p:nvPr/>
        </p:nvSpPr>
        <p:spPr>
          <a:xfrm>
            <a:off x="1028224" y="3384113"/>
            <a:ext cx="3195995" cy="1088708"/>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Lead attack uses pace and swing to take early wickets and break partnerships.</a:t>
            </a:r>
            <a:endParaRPr lang="en-US" sz="1750" dirty="0"/>
          </a:p>
        </p:txBody>
      </p:sp>
      <p:sp>
        <p:nvSpPr>
          <p:cNvPr id="7" name="Shape 4"/>
          <p:cNvSpPr/>
          <p:nvPr/>
        </p:nvSpPr>
        <p:spPr>
          <a:xfrm>
            <a:off x="4685467" y="2659261"/>
            <a:ext cx="3664863" cy="2047994"/>
          </a:xfrm>
          <a:prstGeom prst="roundRect">
            <a:avLst>
              <a:gd name="adj" fmla="val 4652"/>
            </a:avLst>
          </a:prstGeom>
          <a:solidFill>
            <a:srgbClr val="3D3D42"/>
          </a:solidFill>
          <a:ln w="7620">
            <a:solidFill>
              <a:srgbClr val="56565B"/>
            </a:solidFill>
            <a:prstDash val="solid"/>
          </a:ln>
        </p:spPr>
      </p:sp>
      <p:sp>
        <p:nvSpPr>
          <p:cNvPr id="8" name="Text 5"/>
          <p:cNvSpPr/>
          <p:nvPr/>
        </p:nvSpPr>
        <p:spPr>
          <a:xfrm>
            <a:off x="4919901" y="2893695"/>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Spinner Impact</a:t>
            </a:r>
            <a:endParaRPr lang="en-US" sz="2200" dirty="0"/>
          </a:p>
        </p:txBody>
      </p:sp>
      <p:sp>
        <p:nvSpPr>
          <p:cNvPr id="9" name="Text 6"/>
          <p:cNvSpPr/>
          <p:nvPr/>
        </p:nvSpPr>
        <p:spPr>
          <a:xfrm>
            <a:off x="4919901" y="3384113"/>
            <a:ext cx="3195995" cy="1088708"/>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Spin bowlers disrupt batting rhythm, especially in middle overs with smart variations.</a:t>
            </a:r>
            <a:endParaRPr lang="en-US" sz="1750" dirty="0"/>
          </a:p>
        </p:txBody>
      </p:sp>
      <p:sp>
        <p:nvSpPr>
          <p:cNvPr id="10" name="Shape 7"/>
          <p:cNvSpPr/>
          <p:nvPr/>
        </p:nvSpPr>
        <p:spPr>
          <a:xfrm>
            <a:off x="793790" y="4934069"/>
            <a:ext cx="7556421" cy="1685092"/>
          </a:xfrm>
          <a:prstGeom prst="roundRect">
            <a:avLst>
              <a:gd name="adj" fmla="val 5654"/>
            </a:avLst>
          </a:prstGeom>
          <a:solidFill>
            <a:srgbClr val="3D3D42"/>
          </a:solidFill>
          <a:ln w="7620">
            <a:solidFill>
              <a:srgbClr val="56565B"/>
            </a:solidFill>
            <a:prstDash val="solid"/>
          </a:ln>
        </p:spPr>
      </p:sp>
      <p:sp>
        <p:nvSpPr>
          <p:cNvPr id="11" name="Text 8"/>
          <p:cNvSpPr/>
          <p:nvPr/>
        </p:nvSpPr>
        <p:spPr>
          <a:xfrm>
            <a:off x="1028224" y="5168503"/>
            <a:ext cx="3543062"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All-rounder Contributions</a:t>
            </a:r>
            <a:endParaRPr lang="en-US" sz="2200" dirty="0"/>
          </a:p>
        </p:txBody>
      </p:sp>
      <p:sp>
        <p:nvSpPr>
          <p:cNvPr id="12" name="Text 9"/>
          <p:cNvSpPr/>
          <p:nvPr/>
        </p:nvSpPr>
        <p:spPr>
          <a:xfrm>
            <a:off x="1028224" y="5658922"/>
            <a:ext cx="7087553"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Support bowlers contribute economical spells while adding depth with the bat.</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085493"/>
            <a:ext cx="6647259" cy="708779"/>
          </a:xfrm>
          <a:prstGeom prst="rect">
            <a:avLst/>
          </a:prstGeom>
          <a:noFill/>
          <a:ln/>
        </p:spPr>
        <p:txBody>
          <a:bodyPr wrap="none" lIns="0" tIns="0" rIns="0" bIns="0" rtlCol="0" anchor="t"/>
          <a:lstStyle/>
          <a:p>
            <a:pPr algn="l" indent="0" marL="0">
              <a:lnSpc>
                <a:spcPts val="5550"/>
              </a:lnSpc>
              <a:buNone/>
            </a:pPr>
            <a:r>
              <a:rPr lang="en-US" sz="4450" dirty="0">
                <a:solidFill>
                  <a:srgbClr val="F2F2F3"/>
                </a:solidFill>
                <a:latin typeface="Poppins Light" pitchFamily="34" charset="0"/>
                <a:ea typeface="Poppins Light" pitchFamily="34" charset="-122"/>
                <a:cs typeface="Poppins Light" pitchFamily="34" charset="-120"/>
              </a:rPr>
              <a:t>Key Matchups to Watch</a:t>
            </a:r>
            <a:endParaRPr lang="en-US" sz="4450" dirty="0"/>
          </a:p>
        </p:txBody>
      </p:sp>
      <p:pic>
        <p:nvPicPr>
          <p:cNvPr id="4" name="Image 1" descr="preencoded.png">    </p:cNvPr>
          <p:cNvPicPr>
            <a:picLocks noChangeAspect="1"/>
          </p:cNvPicPr>
          <p:nvPr/>
        </p:nvPicPr>
        <p:blipFill>
          <a:blip r:embed="rId2"/>
          <a:stretch>
            <a:fillRect/>
          </a:stretch>
        </p:blipFill>
        <p:spPr>
          <a:xfrm>
            <a:off x="793790" y="2134433"/>
            <a:ext cx="1134070" cy="1669852"/>
          </a:xfrm>
          <a:prstGeom prst="rect">
            <a:avLst/>
          </a:prstGeom>
        </p:spPr>
      </p:pic>
      <p:sp>
        <p:nvSpPr>
          <p:cNvPr id="5" name="Text 1"/>
          <p:cNvSpPr/>
          <p:nvPr/>
        </p:nvSpPr>
        <p:spPr>
          <a:xfrm>
            <a:off x="2268022" y="2361248"/>
            <a:ext cx="4887635"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Suryakumar Yadav vs. Rashid Khan</a:t>
            </a:r>
            <a:endParaRPr lang="en-US" sz="2200" dirty="0"/>
          </a:p>
        </p:txBody>
      </p:sp>
      <p:sp>
        <p:nvSpPr>
          <p:cNvPr id="6" name="Text 2"/>
          <p:cNvSpPr/>
          <p:nvPr/>
        </p:nvSpPr>
        <p:spPr>
          <a:xfrm>
            <a:off x="2268022" y="2851666"/>
            <a:ext cx="6082189"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Battle of timing and spin mastery; strategic shot selection critical for Yadav.</a:t>
            </a:r>
            <a:endParaRPr lang="en-US" sz="1750" dirty="0"/>
          </a:p>
        </p:txBody>
      </p:sp>
      <p:pic>
        <p:nvPicPr>
          <p:cNvPr id="7" name="Image 2" descr="preencoded.png">    </p:cNvPr>
          <p:cNvPicPr>
            <a:picLocks noChangeAspect="1"/>
          </p:cNvPicPr>
          <p:nvPr/>
        </p:nvPicPr>
        <p:blipFill>
          <a:blip r:embed="rId3"/>
          <a:stretch>
            <a:fillRect/>
          </a:stretch>
        </p:blipFill>
        <p:spPr>
          <a:xfrm>
            <a:off x="793790" y="3804285"/>
            <a:ext cx="1134070" cy="1669852"/>
          </a:xfrm>
          <a:prstGeom prst="rect">
            <a:avLst/>
          </a:prstGeom>
        </p:spPr>
      </p:pic>
      <p:sp>
        <p:nvSpPr>
          <p:cNvPr id="8" name="Text 3"/>
          <p:cNvSpPr/>
          <p:nvPr/>
        </p:nvSpPr>
        <p:spPr>
          <a:xfrm>
            <a:off x="2268022" y="4031099"/>
            <a:ext cx="5232797"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Hardik Pandya vs. Mohammed Shami</a:t>
            </a:r>
            <a:endParaRPr lang="en-US" sz="2200" dirty="0"/>
          </a:p>
        </p:txBody>
      </p:sp>
      <p:sp>
        <p:nvSpPr>
          <p:cNvPr id="9" name="Text 4"/>
          <p:cNvSpPr/>
          <p:nvPr/>
        </p:nvSpPr>
        <p:spPr>
          <a:xfrm>
            <a:off x="2268022" y="4521517"/>
            <a:ext cx="6082189"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Powerplay clash emphasizing aggressive starts and swing battles.</a:t>
            </a:r>
            <a:endParaRPr lang="en-US" sz="1750" dirty="0"/>
          </a:p>
        </p:txBody>
      </p:sp>
      <p:pic>
        <p:nvPicPr>
          <p:cNvPr id="10" name="Image 3" descr="preencoded.png">    </p:cNvPr>
          <p:cNvPicPr>
            <a:picLocks noChangeAspect="1"/>
          </p:cNvPicPr>
          <p:nvPr/>
        </p:nvPicPr>
        <p:blipFill>
          <a:blip r:embed="rId4"/>
          <a:stretch>
            <a:fillRect/>
          </a:stretch>
        </p:blipFill>
        <p:spPr>
          <a:xfrm>
            <a:off x="793790" y="5474137"/>
            <a:ext cx="1134070" cy="1669852"/>
          </a:xfrm>
          <a:prstGeom prst="rect">
            <a:avLst/>
          </a:prstGeom>
        </p:spPr>
      </p:pic>
      <p:sp>
        <p:nvSpPr>
          <p:cNvPr id="11" name="Text 5"/>
          <p:cNvSpPr/>
          <p:nvPr/>
        </p:nvSpPr>
        <p:spPr>
          <a:xfrm>
            <a:off x="2268022" y="5700951"/>
            <a:ext cx="3780234" cy="354330"/>
          </a:xfrm>
          <a:prstGeom prst="rect">
            <a:avLst/>
          </a:prstGeom>
          <a:noFill/>
          <a:ln/>
        </p:spPr>
        <p:txBody>
          <a:bodyPr wrap="none" lIns="0" tIns="0" rIns="0" bIns="0" rtlCol="0" anchor="t"/>
          <a:lstStyle/>
          <a:p>
            <a:pPr algn="l" indent="0" marL="0">
              <a:lnSpc>
                <a:spcPts val="2750"/>
              </a:lnSpc>
              <a:buNone/>
            </a:pPr>
            <a:r>
              <a:rPr lang="en-US" sz="2200" dirty="0">
                <a:solidFill>
                  <a:srgbClr val="E5E0DF"/>
                </a:solidFill>
                <a:latin typeface="Poppins Light" pitchFamily="34" charset="0"/>
                <a:ea typeface="Poppins Light" pitchFamily="34" charset="-122"/>
                <a:cs typeface="Poppins Light" pitchFamily="34" charset="-120"/>
              </a:rPr>
              <a:t>Player Impact on Outcome</a:t>
            </a:r>
            <a:endParaRPr lang="en-US" sz="2200" dirty="0"/>
          </a:p>
        </p:txBody>
      </p:sp>
      <p:sp>
        <p:nvSpPr>
          <p:cNvPr id="12" name="Text 6"/>
          <p:cNvSpPr/>
          <p:nvPr/>
        </p:nvSpPr>
        <p:spPr>
          <a:xfrm>
            <a:off x="2268022" y="6191369"/>
            <a:ext cx="6082189" cy="725805"/>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Roboto Light" pitchFamily="34" charset="0"/>
                <a:ea typeface="Roboto Light" pitchFamily="34" charset="-122"/>
                <a:cs typeface="Roboto Light" pitchFamily="34" charset="-120"/>
              </a:rPr>
              <a:t>Performance of star players likely to dictate momentum and final result of the match.</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2025-05-06T10:32:30Z</dcterms:created>
  <dcterms:modified xsi:type="dcterms:W3CDTF">2025-05-06T10:32:30Z</dcterms:modified>
</cp:coreProperties>
</file>